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Raleway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hPFF95W2HSWr7NToJG8iAZOQO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2243b0b82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2243b0b82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635ff57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2635ff57b9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24bbbf61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224bbbf614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24bbbf61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224bbbf614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/>
          <p:nvPr>
            <p:ph idx="2" type="pic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88" name="Google Shape;88;p33"/>
          <p:cNvSpPr/>
          <p:nvPr>
            <p:ph idx="3" type="pic"/>
          </p:nvPr>
        </p:nvSpPr>
        <p:spPr>
          <a:xfrm>
            <a:off x="3504000" y="1125000"/>
            <a:ext cx="2449500" cy="24480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89" name="Google Shape;89;p33"/>
          <p:cNvSpPr/>
          <p:nvPr>
            <p:ph idx="4" type="pic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90" name="Google Shape;90;p33"/>
          <p:cNvSpPr/>
          <p:nvPr>
            <p:ph idx="5" type="pic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91" name="Google Shape;91;p33"/>
          <p:cNvSpPr txBox="1"/>
          <p:nvPr>
            <p:ph idx="1" type="body"/>
          </p:nvPr>
        </p:nvSpPr>
        <p:spPr>
          <a:xfrm>
            <a:off x="709126" y="4451350"/>
            <a:ext cx="10711543" cy="184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8" name="Google Shape;138;p4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4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1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51"/>
          <p:cNvSpPr/>
          <p:nvPr>
            <p:ph idx="3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51"/>
          <p:cNvSpPr txBox="1"/>
          <p:nvPr>
            <p:ph idx="1" type="body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1"/>
          <p:cNvSpPr txBox="1"/>
          <p:nvPr>
            <p:ph idx="4" type="body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2"/>
          <p:cNvSpPr/>
          <p:nvPr>
            <p:ph idx="2" type="pic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" name="Google Shape;168;p52"/>
          <p:cNvSpPr txBox="1"/>
          <p:nvPr>
            <p:ph idx="1" type="body"/>
          </p:nvPr>
        </p:nvSpPr>
        <p:spPr>
          <a:xfrm>
            <a:off x="840000" y="765000"/>
            <a:ext cx="446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52"/>
          <p:cNvSpPr txBox="1"/>
          <p:nvPr>
            <p:ph idx="3" type="body"/>
          </p:nvPr>
        </p:nvSpPr>
        <p:spPr>
          <a:xfrm>
            <a:off x="5808000" y="2398875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52"/>
          <p:cNvSpPr txBox="1"/>
          <p:nvPr>
            <p:ph idx="4" type="body"/>
          </p:nvPr>
        </p:nvSpPr>
        <p:spPr>
          <a:xfrm>
            <a:off x="5808000" y="2896425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52"/>
          <p:cNvSpPr txBox="1"/>
          <p:nvPr>
            <p:ph idx="5" type="body"/>
          </p:nvPr>
        </p:nvSpPr>
        <p:spPr>
          <a:xfrm>
            <a:off x="1488000" y="5942837"/>
            <a:ext cx="3383987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52"/>
          <p:cNvSpPr txBox="1"/>
          <p:nvPr>
            <p:ph idx="6" type="body"/>
          </p:nvPr>
        </p:nvSpPr>
        <p:spPr>
          <a:xfrm>
            <a:off x="5808000" y="3939450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52"/>
          <p:cNvSpPr txBox="1"/>
          <p:nvPr>
            <p:ph idx="7" type="body"/>
          </p:nvPr>
        </p:nvSpPr>
        <p:spPr>
          <a:xfrm>
            <a:off x="5808000" y="4437000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"/>
          <p:cNvSpPr/>
          <p:nvPr>
            <p:ph idx="2" type="pic"/>
          </p:nvPr>
        </p:nvSpPr>
        <p:spPr>
          <a:xfrm>
            <a:off x="5838825" y="0"/>
            <a:ext cx="63531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4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54"/>
          <p:cNvSpPr/>
          <p:nvPr>
            <p:ph idx="3" type="pic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54"/>
          <p:cNvSpPr/>
          <p:nvPr>
            <p:ph idx="4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54"/>
          <p:cNvSpPr/>
          <p:nvPr>
            <p:ph idx="5" type="pic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7"/>
          <p:cNvSpPr/>
          <p:nvPr>
            <p:ph idx="3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7"/>
          <p:cNvSpPr txBox="1"/>
          <p:nvPr>
            <p:ph idx="4" type="body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/>
          <p:nvPr>
            <p:ph idx="2" type="pic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4" name="Google Shape;194;p38"/>
          <p:cNvSpPr txBox="1"/>
          <p:nvPr>
            <p:ph idx="1" type="body"/>
          </p:nvPr>
        </p:nvSpPr>
        <p:spPr>
          <a:xfrm>
            <a:off x="840000" y="765000"/>
            <a:ext cx="446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8"/>
          <p:cNvSpPr txBox="1"/>
          <p:nvPr>
            <p:ph idx="3" type="body"/>
          </p:nvPr>
        </p:nvSpPr>
        <p:spPr>
          <a:xfrm>
            <a:off x="5808000" y="2398875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p38"/>
          <p:cNvSpPr txBox="1"/>
          <p:nvPr>
            <p:ph idx="4" type="body"/>
          </p:nvPr>
        </p:nvSpPr>
        <p:spPr>
          <a:xfrm>
            <a:off x="5808000" y="2896425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8"/>
          <p:cNvSpPr txBox="1"/>
          <p:nvPr>
            <p:ph idx="5" type="body"/>
          </p:nvPr>
        </p:nvSpPr>
        <p:spPr>
          <a:xfrm>
            <a:off x="1488000" y="5942837"/>
            <a:ext cx="3383987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8"/>
          <p:cNvSpPr txBox="1"/>
          <p:nvPr>
            <p:ph idx="6" type="body"/>
          </p:nvPr>
        </p:nvSpPr>
        <p:spPr>
          <a:xfrm>
            <a:off x="5808000" y="3939450"/>
            <a:ext cx="5616575" cy="45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8"/>
          <p:cNvSpPr txBox="1"/>
          <p:nvPr>
            <p:ph idx="7" type="body"/>
          </p:nvPr>
        </p:nvSpPr>
        <p:spPr>
          <a:xfrm>
            <a:off x="5808000" y="4437000"/>
            <a:ext cx="5616575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/>
          <p:nvPr>
            <p:ph idx="2" type="pic"/>
          </p:nvPr>
        </p:nvSpPr>
        <p:spPr>
          <a:xfrm>
            <a:off x="5838825" y="0"/>
            <a:ext cx="63531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>
            <p:ph idx="2" type="pic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42"/>
          <p:cNvSpPr/>
          <p:nvPr>
            <p:ph idx="3" type="pic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2"/>
          <p:cNvSpPr/>
          <p:nvPr>
            <p:ph idx="4" type="pic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42"/>
          <p:cNvSpPr/>
          <p:nvPr>
            <p:ph idx="5" type="pic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5" name="Google Shape;215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7" name="Google Shape;227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5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p5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5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2" name="Google Shape;242;p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3" name="Google Shape;253;p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4" name="Google Shape;254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7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75B5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arth globe: Americas" id="280" name="Google Shape;2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1525" y="523819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" y="0"/>
            <a:ext cx="121920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"/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0"/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435700" y="432469"/>
            <a:ext cx="2472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0"/>
          <p:cNvSpPr txBox="1"/>
          <p:nvPr>
            <p:ph type="title"/>
          </p:nvPr>
        </p:nvSpPr>
        <p:spPr>
          <a:xfrm>
            <a:off x="601200" y="474025"/>
            <a:ext cx="1098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Raleway"/>
              <a:buNone/>
            </a:pPr>
            <a:r>
              <a:rPr b="1" lang="en-GB" sz="48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Why did </a:t>
            </a:r>
            <a:r>
              <a:rPr b="1" lang="en-GB" sz="48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this happen?</a:t>
            </a:r>
            <a:endParaRPr/>
          </a:p>
        </p:txBody>
      </p:sp>
      <p:pic>
        <p:nvPicPr>
          <p:cNvPr descr="Open book" id="392" name="Google Shape;392;p10"/>
          <p:cNvPicPr preferRelativeResize="0"/>
          <p:nvPr/>
        </p:nvPicPr>
        <p:blipFill rotWithShape="1">
          <a:blip r:embed="rId3">
            <a:alphaModFix/>
          </a:blip>
          <a:srcRect b="109159" l="-1010569" r="1010569" t="-109159"/>
          <a:stretch/>
        </p:blipFill>
        <p:spPr>
          <a:xfrm>
            <a:off x="1962150" y="6796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0"/>
          <p:cNvSpPr txBox="1"/>
          <p:nvPr/>
        </p:nvSpPr>
        <p:spPr>
          <a:xfrm>
            <a:off x="1049475" y="1983025"/>
            <a:ext cx="100554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happened because the Japanese/local government: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issed signs from nature (fish/trees)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 did proper research/hid the research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AutoNum type="arabicPeriod"/>
            </a:pPr>
            <a:r>
              <a:rPr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ignored protests from local people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0"/>
          <p:cNvSpPr txBox="1"/>
          <p:nvPr/>
        </p:nvSpPr>
        <p:spPr>
          <a:xfrm>
            <a:off x="601200" y="4985750"/>
            <a:ext cx="1033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98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Lack of environmental policies</a:t>
            </a:r>
            <a:endParaRPr b="1" sz="6000">
              <a:solidFill>
                <a:srgbClr val="98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"/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"/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"/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"/>
          <p:cNvSpPr txBox="1"/>
          <p:nvPr/>
        </p:nvSpPr>
        <p:spPr>
          <a:xfrm>
            <a:off x="2132400" y="1876200"/>
            <a:ext cx="82113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Raleway"/>
              <a:buNone/>
            </a:pPr>
            <a:r>
              <a:rPr b="1" lang="en-GB" sz="5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Environmental policies</a:t>
            </a:r>
            <a:endParaRPr b="1" sz="5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03" name="Google Shape;4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149" y="5276685"/>
            <a:ext cx="1491528" cy="8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9683" y="1953796"/>
            <a:ext cx="904018" cy="13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243b0b827_0_1"/>
          <p:cNvSpPr/>
          <p:nvPr/>
        </p:nvSpPr>
        <p:spPr>
          <a:xfrm>
            <a:off x="10683663" y="5758790"/>
            <a:ext cx="335100" cy="3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12243b0b827_0_1"/>
          <p:cNvSpPr/>
          <p:nvPr/>
        </p:nvSpPr>
        <p:spPr>
          <a:xfrm>
            <a:off x="11173043" y="5392733"/>
            <a:ext cx="474000" cy="4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12243b0b827_0_1"/>
          <p:cNvSpPr/>
          <p:nvPr/>
        </p:nvSpPr>
        <p:spPr>
          <a:xfrm>
            <a:off x="435700" y="432469"/>
            <a:ext cx="2472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12243b0b827_0_1"/>
          <p:cNvSpPr txBox="1"/>
          <p:nvPr>
            <p:ph type="title"/>
          </p:nvPr>
        </p:nvSpPr>
        <p:spPr>
          <a:xfrm>
            <a:off x="601200" y="2830538"/>
            <a:ext cx="1098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Raleway"/>
              <a:buNone/>
            </a:pPr>
            <a:r>
              <a:rPr b="1" lang="en-GB" sz="34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“Impact of the policies on the economy?”</a:t>
            </a:r>
            <a:endParaRPr sz="3400"/>
          </a:p>
        </p:txBody>
      </p:sp>
      <p:pic>
        <p:nvPicPr>
          <p:cNvPr descr="Open book" id="413" name="Google Shape;413;g12243b0b827_0_1"/>
          <p:cNvPicPr preferRelativeResize="0"/>
          <p:nvPr/>
        </p:nvPicPr>
        <p:blipFill rotWithShape="1">
          <a:blip r:embed="rId3">
            <a:alphaModFix/>
          </a:blip>
          <a:srcRect b="109159" l="-1010569" r="1010569" t="-109159"/>
          <a:stretch/>
        </p:blipFill>
        <p:spPr>
          <a:xfrm>
            <a:off x="1962150" y="6796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12243b0b827_0_1"/>
          <p:cNvSpPr txBox="1"/>
          <p:nvPr/>
        </p:nvSpPr>
        <p:spPr>
          <a:xfrm rot="1594672">
            <a:off x="392748" y="2920119"/>
            <a:ext cx="11992256" cy="121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700">
                <a:solidFill>
                  <a:schemeClr val="dk1"/>
                </a:solidFill>
                <a:highlight>
                  <a:srgbClr val="FFD966"/>
                </a:highlight>
                <a:latin typeface="Calibri"/>
                <a:ea typeface="Calibri"/>
                <a:cs typeface="Calibri"/>
                <a:sym typeface="Calibri"/>
              </a:rPr>
              <a:t>WAYS TO MINIMISE THE EFFECTS </a:t>
            </a:r>
            <a:endParaRPr sz="6700">
              <a:solidFill>
                <a:schemeClr val="dk1"/>
              </a:solidFill>
              <a:highlight>
                <a:srgbClr val="FFD96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4"/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109" y="676274"/>
            <a:ext cx="5371171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4"/>
          <p:cNvSpPr txBox="1"/>
          <p:nvPr/>
        </p:nvSpPr>
        <p:spPr>
          <a:xfrm>
            <a:off x="7361400" y="3035250"/>
            <a:ext cx="30330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4800"/>
          </a:p>
        </p:txBody>
      </p:sp>
      <p:pic>
        <p:nvPicPr>
          <p:cNvPr id="422" name="Google Shape;4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471" y="1002278"/>
            <a:ext cx="904018" cy="13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5710" y="5537820"/>
            <a:ext cx="904018" cy="13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"/>
          <p:cNvSpPr txBox="1"/>
          <p:nvPr>
            <p:ph idx="1" type="body"/>
          </p:nvPr>
        </p:nvSpPr>
        <p:spPr>
          <a:xfrm>
            <a:off x="868048" y="4149655"/>
            <a:ext cx="10711543" cy="184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GB"/>
              <a:t>Thank you for listening!</a:t>
            </a:r>
            <a:endParaRPr/>
          </a:p>
        </p:txBody>
      </p:sp>
      <p:sp>
        <p:nvSpPr>
          <p:cNvPr id="429" name="Google Shape;429;p2"/>
          <p:cNvSpPr/>
          <p:nvPr/>
        </p:nvSpPr>
        <p:spPr>
          <a:xfrm rot="-54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"/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"/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factory with smoke coming out of it&#10;&#10;Description automatically generated" id="432" name="Google Shape;432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" l="0" r="0" t="32"/>
          <a:stretch/>
        </p:blipFill>
        <p:spPr>
          <a:xfrm>
            <a:off x="2469646" y="1125000"/>
            <a:ext cx="2449513" cy="2447925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descr="A sunset over a fire&#10;&#10;Description automatically generated" id="433" name="Google Shape;433;p2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31" l="0" r="0" t="32"/>
          <a:stretch/>
        </p:blipFill>
        <p:spPr>
          <a:xfrm>
            <a:off x="7924270" y="1125000"/>
            <a:ext cx="2449500" cy="24480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434" name="Google Shape;434;p2"/>
          <p:cNvSpPr txBox="1"/>
          <p:nvPr/>
        </p:nvSpPr>
        <p:spPr>
          <a:xfrm>
            <a:off x="7997354" y="5497875"/>
            <a:ext cx="3206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GB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Shinnosuke Sakamoto</a:t>
            </a:r>
            <a:endParaRPr b="0" i="0" sz="2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8738" y="1573778"/>
            <a:ext cx="904018" cy="13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21774" y="4760418"/>
            <a:ext cx="904018" cy="13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"/>
          <p:cNvPicPr preferRelativeResize="0"/>
          <p:nvPr/>
        </p:nvPicPr>
        <p:blipFill rotWithShape="1">
          <a:blip r:embed="rId7">
            <a:alphaModFix/>
          </a:blip>
          <a:srcRect b="0" l="0" r="0" t="2742"/>
          <a:stretch/>
        </p:blipFill>
        <p:spPr>
          <a:xfrm>
            <a:off x="5196975" y="1188725"/>
            <a:ext cx="2518500" cy="2448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"/>
          <p:cNvSpPr txBox="1"/>
          <p:nvPr>
            <p:ph type="title"/>
          </p:nvPr>
        </p:nvSpPr>
        <p:spPr>
          <a:xfrm>
            <a:off x="4361550" y="485138"/>
            <a:ext cx="34689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Raleway"/>
              <a:buNone/>
            </a:pPr>
            <a:r>
              <a:rPr b="1" lang="en-GB" sz="6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Contents</a:t>
            </a:r>
            <a:endParaRPr/>
          </a:p>
        </p:txBody>
      </p:sp>
      <p:sp>
        <p:nvSpPr>
          <p:cNvPr id="287" name="Google Shape;287;p3"/>
          <p:cNvSpPr/>
          <p:nvPr/>
        </p:nvSpPr>
        <p:spPr>
          <a:xfrm flipH="1" rot="10800000">
            <a:off x="4643600" y="1508750"/>
            <a:ext cx="2660700" cy="84000"/>
          </a:xfrm>
          <a:prstGeom prst="rect">
            <a:avLst/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1295400" y="2336375"/>
            <a:ext cx="96012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68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oto Sans Symbols"/>
              <a:buChar char="✔"/>
            </a:pP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Relationship between economic </a:t>
            </a: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growth</a:t>
            </a: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the</a:t>
            </a: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enviro</a:t>
            </a: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nment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68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oto Sans Symbols"/>
              <a:buChar char="✔"/>
            </a:pP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What happened in Japan 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68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✔"/>
            </a:pP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Environmental policies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68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✔"/>
            </a:pPr>
            <a:r>
              <a:rPr b="1" lang="en-GB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Conclusion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9" name="Google Shape;289;p3"/>
          <p:cNvSpPr/>
          <p:nvPr/>
        </p:nvSpPr>
        <p:spPr>
          <a:xfrm rot="-54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ooks" id="290" name="Google Shape;2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037" y="570774"/>
            <a:ext cx="1208175" cy="120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635ff57b9_0_7"/>
          <p:cNvSpPr/>
          <p:nvPr/>
        </p:nvSpPr>
        <p:spPr>
          <a:xfrm>
            <a:off x="10683663" y="5758790"/>
            <a:ext cx="335100" cy="3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2635ff57b9_0_7"/>
          <p:cNvSpPr/>
          <p:nvPr/>
        </p:nvSpPr>
        <p:spPr>
          <a:xfrm>
            <a:off x="11173043" y="5392733"/>
            <a:ext cx="474000" cy="4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2635ff57b9_0_7"/>
          <p:cNvSpPr/>
          <p:nvPr/>
        </p:nvSpPr>
        <p:spPr>
          <a:xfrm>
            <a:off x="802737" y="4426524"/>
            <a:ext cx="2472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2635ff57b9_0_7"/>
          <p:cNvSpPr txBox="1"/>
          <p:nvPr/>
        </p:nvSpPr>
        <p:spPr>
          <a:xfrm>
            <a:off x="838192" y="1876201"/>
            <a:ext cx="105156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Raleway"/>
              <a:buNone/>
            </a:pPr>
            <a:r>
              <a:rPr b="1" lang="en-GB" sz="4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Relationship between economic growth </a:t>
            </a:r>
            <a:endParaRPr b="1" sz="4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Raleway"/>
              <a:buNone/>
            </a:pPr>
            <a:r>
              <a:rPr b="1" lang="en-GB" sz="4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the environment</a:t>
            </a:r>
            <a:endParaRPr b="1" sz="4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9" name="Google Shape;299;g12635ff57b9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149" y="5276685"/>
            <a:ext cx="1491528" cy="8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2635ff57b9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658" y="2173671"/>
            <a:ext cx="904018" cy="13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1034963" y="1781100"/>
            <a:ext cx="2334600" cy="2267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Economic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growth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3622907" y="2591100"/>
            <a:ext cx="1009500" cy="647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 rot="10800000">
            <a:off x="8444400" y="4339325"/>
            <a:ext cx="1827600" cy="1626300"/>
          </a:xfrm>
          <a:prstGeom prst="bentArrow">
            <a:avLst>
              <a:gd fmla="val 24606" name="adj1"/>
              <a:gd fmla="val 25000" name="adj2"/>
              <a:gd fmla="val 28150" name="adj3"/>
              <a:gd fmla="val 51624" name="adj4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221125" y="4588800"/>
            <a:ext cx="3663900" cy="1860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</a:pPr>
            <a:r>
              <a:rPr b="1" lang="en-GB"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Environmental damage</a:t>
            </a:r>
            <a:endParaRPr b="0" i="0" sz="2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15"/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lang="en-GB" sz="4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general idea is that…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4885763" y="1781100"/>
            <a:ext cx="2334600" cy="2267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7473708" y="2591100"/>
            <a:ext cx="1009500" cy="647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8822438" y="1781100"/>
            <a:ext cx="2334600" cy="22677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 txBox="1"/>
          <p:nvPr/>
        </p:nvSpPr>
        <p:spPr>
          <a:xfrm>
            <a:off x="470300" y="499399"/>
            <a:ext cx="50379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</a:pPr>
            <a:r>
              <a:rPr b="1" lang="en-GB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Environmental Kuznets</a:t>
            </a:r>
            <a:endParaRPr b="1" sz="6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</a:pPr>
            <a:r>
              <a:rPr b="1" lang="en-GB" sz="6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Curve           (EKC)</a:t>
            </a:r>
            <a:endParaRPr/>
          </a:p>
        </p:txBody>
      </p:sp>
      <p:sp>
        <p:nvSpPr>
          <p:cNvPr id="320" name="Google Shape;320;p18"/>
          <p:cNvSpPr/>
          <p:nvPr/>
        </p:nvSpPr>
        <p:spPr>
          <a:xfrm flipH="1" rot="10800000">
            <a:off x="560099" y="2204125"/>
            <a:ext cx="5058600" cy="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3971" y="360328"/>
            <a:ext cx="904018" cy="13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953" y="756762"/>
            <a:ext cx="5213050" cy="534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8"/>
          <p:cNvCxnSpPr/>
          <p:nvPr/>
        </p:nvCxnSpPr>
        <p:spPr>
          <a:xfrm flipH="1" rot="10800000">
            <a:off x="9006300" y="1289050"/>
            <a:ext cx="446100" cy="446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18"/>
          <p:cNvSpPr txBox="1"/>
          <p:nvPr/>
        </p:nvSpPr>
        <p:spPr>
          <a:xfrm>
            <a:off x="9452400" y="842800"/>
            <a:ext cx="218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Turning point </a:t>
            </a:r>
            <a:endParaRPr b="1" sz="2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 txBox="1"/>
          <p:nvPr/>
        </p:nvSpPr>
        <p:spPr>
          <a:xfrm>
            <a:off x="975000" y="2693625"/>
            <a:ext cx="46437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●"/>
            </a:pPr>
            <a:r>
              <a:rPr lang="en-GB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Technological progress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●"/>
            </a:pPr>
            <a:r>
              <a:rPr lang="en-GB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Behavior </a:t>
            </a:r>
            <a:r>
              <a:rPr lang="en-GB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r>
              <a:rPr lang="en-GB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●"/>
            </a:pPr>
            <a:r>
              <a:rPr lang="en-GB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Lewis growth model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18"/>
          <p:cNvCxnSpPr/>
          <p:nvPr/>
        </p:nvCxnSpPr>
        <p:spPr>
          <a:xfrm flipH="1">
            <a:off x="6990325" y="1718625"/>
            <a:ext cx="2032500" cy="16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18"/>
          <p:cNvCxnSpPr/>
          <p:nvPr/>
        </p:nvCxnSpPr>
        <p:spPr>
          <a:xfrm>
            <a:off x="9039350" y="1735150"/>
            <a:ext cx="49500" cy="35034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8" name="Google Shape;328;p18"/>
          <p:cNvSpPr/>
          <p:nvPr/>
        </p:nvSpPr>
        <p:spPr>
          <a:xfrm rot="4016813">
            <a:off x="10103057" y="2959356"/>
            <a:ext cx="1303168" cy="88904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9" name="Google Shape;329;p18"/>
          <p:cNvCxnSpPr>
            <a:stCxn id="328" idx="4"/>
            <a:endCxn id="330" idx="0"/>
          </p:cNvCxnSpPr>
          <p:nvPr/>
        </p:nvCxnSpPr>
        <p:spPr>
          <a:xfrm flipH="1">
            <a:off x="3410491" y="3577876"/>
            <a:ext cx="6935100" cy="2024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0" name="Google Shape;330;p18"/>
          <p:cNvSpPr txBox="1"/>
          <p:nvPr/>
        </p:nvSpPr>
        <p:spPr>
          <a:xfrm>
            <a:off x="891600" y="5602100"/>
            <a:ext cx="5037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Sustainable economic growth</a:t>
            </a:r>
            <a:r>
              <a:rPr b="1" lang="en-GB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(?)</a:t>
            </a:r>
            <a:endParaRPr b="1"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24bbbf614_0_17"/>
          <p:cNvSpPr/>
          <p:nvPr/>
        </p:nvSpPr>
        <p:spPr>
          <a:xfrm>
            <a:off x="10683663" y="5758790"/>
            <a:ext cx="335100" cy="3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1224bbbf614_0_17"/>
          <p:cNvSpPr/>
          <p:nvPr/>
        </p:nvSpPr>
        <p:spPr>
          <a:xfrm>
            <a:off x="11173043" y="5392733"/>
            <a:ext cx="474000" cy="4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1224bbbf614_0_17"/>
          <p:cNvSpPr/>
          <p:nvPr/>
        </p:nvSpPr>
        <p:spPr>
          <a:xfrm>
            <a:off x="802737" y="4426524"/>
            <a:ext cx="2472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224bbbf614_0_17"/>
          <p:cNvSpPr txBox="1"/>
          <p:nvPr/>
        </p:nvSpPr>
        <p:spPr>
          <a:xfrm>
            <a:off x="838192" y="1876201"/>
            <a:ext cx="105156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Raleway"/>
              <a:buNone/>
            </a:pPr>
            <a:r>
              <a:rPr b="1" lang="en-GB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</a:t>
            </a:r>
            <a:r>
              <a:rPr b="1" lang="en-GB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happened</a:t>
            </a:r>
            <a:r>
              <a:rPr b="1" lang="en-GB"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 Japan</a:t>
            </a:r>
            <a:endParaRPr b="1" sz="6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Raleway"/>
              <a:buNone/>
            </a:pPr>
            <a:r>
              <a:rPr b="1" lang="en-GB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~negative legacy that the high economic growth left~</a:t>
            </a:r>
            <a:endParaRPr b="1"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9" name="Google Shape;339;g1224bbbf614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149" y="5276685"/>
            <a:ext cx="1491528" cy="8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1224bbbf614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9658" y="2173671"/>
            <a:ext cx="904018" cy="139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24bbbf614_0_2"/>
          <p:cNvSpPr/>
          <p:nvPr/>
        </p:nvSpPr>
        <p:spPr>
          <a:xfrm>
            <a:off x="10683663" y="5758790"/>
            <a:ext cx="335100" cy="3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224bbbf614_0_2"/>
          <p:cNvSpPr/>
          <p:nvPr/>
        </p:nvSpPr>
        <p:spPr>
          <a:xfrm>
            <a:off x="11173043" y="5392733"/>
            <a:ext cx="474000" cy="47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224bbbf614_0_2"/>
          <p:cNvSpPr/>
          <p:nvPr/>
        </p:nvSpPr>
        <p:spPr>
          <a:xfrm>
            <a:off x="501800" y="3941269"/>
            <a:ext cx="247200" cy="24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1224bbbf614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362" y="515450"/>
            <a:ext cx="8461274" cy="5827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g1224bbbf614_0_2"/>
          <p:cNvSpPr/>
          <p:nvPr/>
        </p:nvSpPr>
        <p:spPr>
          <a:xfrm>
            <a:off x="3024150" y="1371850"/>
            <a:ext cx="2297100" cy="1933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0" name="Google Shape;350;g1224bbbf614_0_2"/>
          <p:cNvCxnSpPr/>
          <p:nvPr/>
        </p:nvCxnSpPr>
        <p:spPr>
          <a:xfrm>
            <a:off x="2834113" y="5660150"/>
            <a:ext cx="0" cy="363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g1224bbbf614_0_2"/>
          <p:cNvCxnSpPr/>
          <p:nvPr/>
        </p:nvCxnSpPr>
        <p:spPr>
          <a:xfrm>
            <a:off x="2842375" y="5850200"/>
            <a:ext cx="2478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g1224bbbf614_0_2"/>
          <p:cNvCxnSpPr/>
          <p:nvPr/>
        </p:nvCxnSpPr>
        <p:spPr>
          <a:xfrm>
            <a:off x="5329538" y="5676650"/>
            <a:ext cx="0" cy="3636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3" name="Google Shape;353;g1224bbbf614_0_2"/>
          <p:cNvCxnSpPr/>
          <p:nvPr/>
        </p:nvCxnSpPr>
        <p:spPr>
          <a:xfrm flipH="1" rot="10800000">
            <a:off x="4065225" y="4594425"/>
            <a:ext cx="1884000" cy="1272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4" name="Google Shape;354;g1224bbbf614_0_2"/>
          <p:cNvSpPr txBox="1"/>
          <p:nvPr/>
        </p:nvSpPr>
        <p:spPr>
          <a:xfrm>
            <a:off x="5288200" y="4213950"/>
            <a:ext cx="309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latin typeface="Calibri"/>
                <a:ea typeface="Calibri"/>
                <a:cs typeface="Calibri"/>
                <a:sym typeface="Calibri"/>
              </a:rPr>
              <a:t>High economic growth</a:t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3"/>
          <p:cNvPicPr preferRelativeResize="0"/>
          <p:nvPr/>
        </p:nvPicPr>
        <p:blipFill rotWithShape="1">
          <a:blip r:embed="rId3">
            <a:alphaModFix/>
          </a:blip>
          <a:srcRect b="23106" l="0" r="0" t="0"/>
          <a:stretch/>
        </p:blipFill>
        <p:spPr>
          <a:xfrm>
            <a:off x="6096000" y="3429000"/>
            <a:ext cx="6096000" cy="34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3"/>
          <p:cNvPicPr preferRelativeResize="0"/>
          <p:nvPr/>
        </p:nvPicPr>
        <p:blipFill rotWithShape="1">
          <a:blip r:embed="rId4">
            <a:alphaModFix/>
          </a:blip>
          <a:srcRect b="14140" l="0" r="0" t="0"/>
          <a:stretch/>
        </p:blipFill>
        <p:spPr>
          <a:xfrm>
            <a:off x="0" y="0"/>
            <a:ext cx="6096000" cy="3462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3"/>
          <p:cNvSpPr txBox="1"/>
          <p:nvPr/>
        </p:nvSpPr>
        <p:spPr>
          <a:xfrm>
            <a:off x="8534709" y="578879"/>
            <a:ext cx="24930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b="1" i="0" lang="en-GB" sz="6000" u="none" cap="none" strike="noStrike">
                <a:solidFill>
                  <a:srgbClr val="FFC000"/>
                </a:solidFill>
                <a:latin typeface="Raleway"/>
                <a:ea typeface="Raleway"/>
                <a:cs typeface="Raleway"/>
                <a:sym typeface="Raleway"/>
              </a:rPr>
              <a:t>Gallery</a:t>
            </a:r>
            <a:endParaRPr b="1" i="0" sz="6000" u="none" cap="none" strike="noStrike">
              <a:solidFill>
                <a:srgbClr val="92D05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21498" y="1892540"/>
            <a:ext cx="1409701" cy="45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3"/>
          <p:cNvPicPr preferRelativeResize="0"/>
          <p:nvPr/>
        </p:nvPicPr>
        <p:blipFill rotWithShape="1">
          <a:blip r:embed="rId6">
            <a:alphaModFix/>
          </a:blip>
          <a:srcRect b="14251" l="0" r="0" t="0"/>
          <a:stretch/>
        </p:blipFill>
        <p:spPr>
          <a:xfrm>
            <a:off x="6096000" y="0"/>
            <a:ext cx="6096000" cy="34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3"/>
          <p:cNvPicPr preferRelativeResize="0"/>
          <p:nvPr/>
        </p:nvPicPr>
        <p:blipFill rotWithShape="1">
          <a:blip r:embed="rId7">
            <a:alphaModFix/>
          </a:blip>
          <a:srcRect b="0" l="0" r="17627" t="0"/>
          <a:stretch/>
        </p:blipFill>
        <p:spPr>
          <a:xfrm>
            <a:off x="0" y="3463000"/>
            <a:ext cx="6096000" cy="33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3"/>
          <p:cNvSpPr/>
          <p:nvPr/>
        </p:nvSpPr>
        <p:spPr>
          <a:xfrm>
            <a:off x="4591341" y="1924341"/>
            <a:ext cx="3009300" cy="30093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5063100" y="3261675"/>
            <a:ext cx="2065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What it looked like</a:t>
            </a:r>
            <a:endParaRPr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mera" id="367" name="Google Shape;367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8798" y="234726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/>
        </p:nvSpPr>
        <p:spPr>
          <a:xfrm>
            <a:off x="8534700" y="2873588"/>
            <a:ext cx="288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This resulted in…</a:t>
            </a:r>
            <a:endParaRPr sz="30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8809648" y="3648225"/>
            <a:ext cx="1943100" cy="3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>
            <a:off x="11658663" y="6386765"/>
            <a:ext cx="335100" cy="3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"/>
          <p:cNvSpPr txBox="1"/>
          <p:nvPr/>
        </p:nvSpPr>
        <p:spPr>
          <a:xfrm>
            <a:off x="420625" y="5115875"/>
            <a:ext cx="490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GB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Loss of lives because of pollution… 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3618" y="2888227"/>
            <a:ext cx="485254" cy="102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"/>
          <p:cNvPicPr preferRelativeResize="0"/>
          <p:nvPr/>
        </p:nvPicPr>
        <p:blipFill rotWithShape="1">
          <a:blip r:embed="rId4">
            <a:alphaModFix/>
          </a:blip>
          <a:srcRect b="15097" l="0" r="0" t="7556"/>
          <a:stretch/>
        </p:blipFill>
        <p:spPr>
          <a:xfrm>
            <a:off x="0" y="0"/>
            <a:ext cx="12192000" cy="38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"/>
          <p:cNvSpPr/>
          <p:nvPr/>
        </p:nvSpPr>
        <p:spPr>
          <a:xfrm>
            <a:off x="160713" y="6386765"/>
            <a:ext cx="335100" cy="3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"/>
          <p:cNvSpPr txBox="1"/>
          <p:nvPr/>
        </p:nvSpPr>
        <p:spPr>
          <a:xfrm>
            <a:off x="6217700" y="4253975"/>
            <a:ext cx="5681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Itai itai disease (cadmium)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Yokkaichi asthma (sulfur oxide)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Minamata disease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(inorganic mercury)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●"/>
            </a:pPr>
            <a:r>
              <a:rPr lang="en-GB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Minamata disease 2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p5"/>
          <p:cNvCxnSpPr>
            <a:stCxn id="376" idx="3"/>
          </p:cNvCxnSpPr>
          <p:nvPr/>
        </p:nvCxnSpPr>
        <p:spPr>
          <a:xfrm flipH="1" rot="10800000">
            <a:off x="5321125" y="4379075"/>
            <a:ext cx="991500" cy="983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5"/>
          <p:cNvCxnSpPr>
            <a:stCxn id="376" idx="3"/>
          </p:cNvCxnSpPr>
          <p:nvPr/>
        </p:nvCxnSpPr>
        <p:spPr>
          <a:xfrm>
            <a:off x="5321125" y="5362175"/>
            <a:ext cx="1008000" cy="9837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3" name="Google Shape;383;p5"/>
          <p:cNvSpPr txBox="1"/>
          <p:nvPr/>
        </p:nvSpPr>
        <p:spPr>
          <a:xfrm rot="895283">
            <a:off x="367923" y="2795926"/>
            <a:ext cx="11586703" cy="110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980000"/>
                </a:solidFill>
                <a:highlight>
                  <a:srgbClr val="222222"/>
                </a:highlight>
                <a:latin typeface="Calibri"/>
                <a:ea typeface="Calibri"/>
                <a:cs typeface="Calibri"/>
                <a:sym typeface="Calibri"/>
              </a:rPr>
              <a:t>Four Big Pollution Diseases of Japan </a:t>
            </a:r>
            <a:endParaRPr b="1" sz="6000">
              <a:solidFill>
                <a:srgbClr val="980000"/>
              </a:solidFill>
              <a:highlight>
                <a:srgbClr val="222222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9C616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Custom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2019-05-04T10:36:02Z</dcterms:created>
  <dc:creator>Deepak Malhotra</dc:creator>
</cp:coreProperties>
</file>